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67" r:id="rId2"/>
    <p:sldId id="262" r:id="rId3"/>
    <p:sldId id="265" r:id="rId4"/>
    <p:sldId id="256" r:id="rId5"/>
    <p:sldId id="261" r:id="rId6"/>
    <p:sldId id="260" r:id="rId7"/>
    <p:sldId id="258" r:id="rId8"/>
    <p:sldId id="257" r:id="rId9"/>
    <p:sldId id="264" r:id="rId10"/>
    <p:sldId id="263"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CFF"/>
    <a:srgbClr val="00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06" autoAdjust="0"/>
    <p:restoredTop sz="94660"/>
  </p:normalViewPr>
  <p:slideViewPr>
    <p:cSldViewPr>
      <p:cViewPr>
        <p:scale>
          <a:sx n="70" d="100"/>
          <a:sy n="70" d="100"/>
        </p:scale>
        <p:origin x="-1182" y="-18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EDC8770-6996-42BC-8062-D43A7C2DC86A}" type="datetimeFigureOut">
              <a:rPr lang="en-US" smtClean="0"/>
              <a:pPr/>
              <a:t>10/14/2011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1CB2F89-B3F3-4881-8E1A-0D4C7F261EE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1CB2F89-B3F3-4881-8E1A-0D4C7F261EE5}"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1CB2F89-B3F3-4881-8E1A-0D4C7F261EE5}" type="slidenum">
              <a:rPr lang="en-US" smtClean="0"/>
              <a:pPr/>
              <a:t>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B37149C-71CD-4A09-BBF8-C81C798F6DC9}" type="datetimeFigureOut">
              <a:rPr lang="en-US" smtClean="0"/>
              <a:pPr/>
              <a:t>10/14/2011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CBF419-A225-4F44-B626-470A167D8DA5}" type="slidenum">
              <a:rPr lang="en-US" smtClean="0"/>
              <a:pPr/>
              <a:t>‹#›</a:t>
            </a:fld>
            <a:endParaRPr lang="en-US"/>
          </a:p>
        </p:txBody>
      </p:sp>
    </p:spTree>
  </p:cSld>
  <p:clrMapOvr>
    <a:masterClrMapping/>
  </p:clrMapOvr>
  <p:transition spd="slow" advTm="7000">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37149C-71CD-4A09-BBF8-C81C798F6DC9}" type="datetimeFigureOut">
              <a:rPr lang="en-US" smtClean="0"/>
              <a:pPr/>
              <a:t>10/14/2011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CBF419-A225-4F44-B626-470A167D8DA5}" type="slidenum">
              <a:rPr lang="en-US" smtClean="0"/>
              <a:pPr/>
              <a:t>‹#›</a:t>
            </a:fld>
            <a:endParaRPr lang="en-US"/>
          </a:p>
        </p:txBody>
      </p:sp>
    </p:spTree>
  </p:cSld>
  <p:clrMapOvr>
    <a:masterClrMapping/>
  </p:clrMapOvr>
  <p:transition spd="slow" advTm="7000">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37149C-71CD-4A09-BBF8-C81C798F6DC9}" type="datetimeFigureOut">
              <a:rPr lang="en-US" smtClean="0"/>
              <a:pPr/>
              <a:t>10/14/2011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CBF419-A225-4F44-B626-470A167D8DA5}" type="slidenum">
              <a:rPr lang="en-US" smtClean="0"/>
              <a:pPr/>
              <a:t>‹#›</a:t>
            </a:fld>
            <a:endParaRPr lang="en-US"/>
          </a:p>
        </p:txBody>
      </p:sp>
    </p:spTree>
  </p:cSld>
  <p:clrMapOvr>
    <a:masterClrMapping/>
  </p:clrMapOvr>
  <p:transition spd="slow" advTm="7000">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37149C-71CD-4A09-BBF8-C81C798F6DC9}" type="datetimeFigureOut">
              <a:rPr lang="en-US" smtClean="0"/>
              <a:pPr/>
              <a:t>10/14/2011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CBF419-A225-4F44-B626-470A167D8DA5}" type="slidenum">
              <a:rPr lang="en-US" smtClean="0"/>
              <a:pPr/>
              <a:t>‹#›</a:t>
            </a:fld>
            <a:endParaRPr lang="en-US"/>
          </a:p>
        </p:txBody>
      </p:sp>
    </p:spTree>
  </p:cSld>
  <p:clrMapOvr>
    <a:masterClrMapping/>
  </p:clrMapOvr>
  <p:transition spd="slow" advTm="7000">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B37149C-71CD-4A09-BBF8-C81C798F6DC9}" type="datetimeFigureOut">
              <a:rPr lang="en-US" smtClean="0"/>
              <a:pPr/>
              <a:t>10/14/2011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CBF419-A225-4F44-B626-470A167D8DA5}" type="slidenum">
              <a:rPr lang="en-US" smtClean="0"/>
              <a:pPr/>
              <a:t>‹#›</a:t>
            </a:fld>
            <a:endParaRPr lang="en-US"/>
          </a:p>
        </p:txBody>
      </p:sp>
    </p:spTree>
  </p:cSld>
  <p:clrMapOvr>
    <a:masterClrMapping/>
  </p:clrMapOvr>
  <p:transition spd="slow" advTm="7000">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B37149C-71CD-4A09-BBF8-C81C798F6DC9}" type="datetimeFigureOut">
              <a:rPr lang="en-US" smtClean="0"/>
              <a:pPr/>
              <a:t>10/14/2011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CBF419-A225-4F44-B626-470A167D8DA5}" type="slidenum">
              <a:rPr lang="en-US" smtClean="0"/>
              <a:pPr/>
              <a:t>‹#›</a:t>
            </a:fld>
            <a:endParaRPr lang="en-US"/>
          </a:p>
        </p:txBody>
      </p:sp>
    </p:spTree>
  </p:cSld>
  <p:clrMapOvr>
    <a:masterClrMapping/>
  </p:clrMapOvr>
  <p:transition spd="slow" advTm="7000">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B37149C-71CD-4A09-BBF8-C81C798F6DC9}" type="datetimeFigureOut">
              <a:rPr lang="en-US" smtClean="0"/>
              <a:pPr/>
              <a:t>10/14/2011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3CBF419-A225-4F44-B626-470A167D8DA5}" type="slidenum">
              <a:rPr lang="en-US" smtClean="0"/>
              <a:pPr/>
              <a:t>‹#›</a:t>
            </a:fld>
            <a:endParaRPr lang="en-US"/>
          </a:p>
        </p:txBody>
      </p:sp>
    </p:spTree>
  </p:cSld>
  <p:clrMapOvr>
    <a:masterClrMapping/>
  </p:clrMapOvr>
  <p:transition spd="slow" advTm="7000">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B37149C-71CD-4A09-BBF8-C81C798F6DC9}" type="datetimeFigureOut">
              <a:rPr lang="en-US" smtClean="0"/>
              <a:pPr/>
              <a:t>10/14/2011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3CBF419-A225-4F44-B626-470A167D8DA5}" type="slidenum">
              <a:rPr lang="en-US" smtClean="0"/>
              <a:pPr/>
              <a:t>‹#›</a:t>
            </a:fld>
            <a:endParaRPr lang="en-US"/>
          </a:p>
        </p:txBody>
      </p:sp>
    </p:spTree>
  </p:cSld>
  <p:clrMapOvr>
    <a:masterClrMapping/>
  </p:clrMapOvr>
  <p:transition spd="slow" advTm="7000">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37149C-71CD-4A09-BBF8-C81C798F6DC9}" type="datetimeFigureOut">
              <a:rPr lang="en-US" smtClean="0"/>
              <a:pPr/>
              <a:t>10/14/2011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3CBF419-A225-4F44-B626-470A167D8DA5}" type="slidenum">
              <a:rPr lang="en-US" smtClean="0"/>
              <a:pPr/>
              <a:t>‹#›</a:t>
            </a:fld>
            <a:endParaRPr lang="en-US"/>
          </a:p>
        </p:txBody>
      </p:sp>
    </p:spTree>
  </p:cSld>
  <p:clrMapOvr>
    <a:masterClrMapping/>
  </p:clrMapOvr>
  <p:transition spd="slow" advTm="7000">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37149C-71CD-4A09-BBF8-C81C798F6DC9}" type="datetimeFigureOut">
              <a:rPr lang="en-US" smtClean="0"/>
              <a:pPr/>
              <a:t>10/14/2011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CBF419-A225-4F44-B626-470A167D8DA5}" type="slidenum">
              <a:rPr lang="en-US" smtClean="0"/>
              <a:pPr/>
              <a:t>‹#›</a:t>
            </a:fld>
            <a:endParaRPr lang="en-US"/>
          </a:p>
        </p:txBody>
      </p:sp>
    </p:spTree>
  </p:cSld>
  <p:clrMapOvr>
    <a:masterClrMapping/>
  </p:clrMapOvr>
  <p:transition spd="slow" advTm="7000">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37149C-71CD-4A09-BBF8-C81C798F6DC9}" type="datetimeFigureOut">
              <a:rPr lang="en-US" smtClean="0"/>
              <a:pPr/>
              <a:t>10/14/2011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CBF419-A225-4F44-B626-470A167D8DA5}" type="slidenum">
              <a:rPr lang="en-US" smtClean="0"/>
              <a:pPr/>
              <a:t>‹#›</a:t>
            </a:fld>
            <a:endParaRPr lang="en-US"/>
          </a:p>
        </p:txBody>
      </p:sp>
    </p:spTree>
  </p:cSld>
  <p:clrMapOvr>
    <a:masterClrMapping/>
  </p:clrMapOvr>
  <p:transition spd="slow" advTm="7000">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37149C-71CD-4A09-BBF8-C81C798F6DC9}" type="datetimeFigureOut">
              <a:rPr lang="en-US" smtClean="0"/>
              <a:pPr/>
              <a:t>10/14/2011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CBF419-A225-4F44-B626-470A167D8DA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Tm="7000">
    <p:fad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youtube.com/watch?v=CPxXRkWKtkQ"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cache.boston.com/universal/site_graphics/blogs/bigpicture/hurricane_09_08/hurricane6.jpg" TargetMode="External"/><Relationship Id="rId2" Type="http://schemas.openxmlformats.org/officeDocument/2006/relationships/hyperlink" Target="http://web2.airmail.net/danb1/tornado.htmb" TargetMode="External"/><Relationship Id="rId1" Type="http://schemas.openxmlformats.org/officeDocument/2006/relationships/slideLayout" Target="../slideLayouts/slideLayout2.xml"/><Relationship Id="rId6" Type="http://schemas.openxmlformats.org/officeDocument/2006/relationships/hyperlink" Target="http://www.spiralwishingwells.com/guide/images/waterspout.jpg" TargetMode="External"/><Relationship Id="rId5" Type="http://schemas.openxmlformats.org/officeDocument/2006/relationships/hyperlink" Target="http://images.travelpod.com/users/rahall/1.1247550320.tornado-forming-over-south-dakota.jpg" TargetMode="External"/><Relationship Id="rId4" Type="http://schemas.openxmlformats.org/officeDocument/2006/relationships/hyperlink" Target="http://www.todossantos-baja.com/todos-santos/hurricanes/hurricane-adolph-2001.jpg"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marL="0">
              <a:buNone/>
            </a:pPr>
            <a:r>
              <a:rPr lang="en-US" sz="3000" dirty="0" smtClean="0"/>
              <a:t>Before beginning the presentation, hit escape, highlight the link below, right click, then click the option “open hyperlink”. Then start the video, </a:t>
            </a:r>
            <a:r>
              <a:rPr lang="en-US" sz="3000" u="sng" dirty="0" smtClean="0"/>
              <a:t>minimize it</a:t>
            </a:r>
            <a:r>
              <a:rPr lang="en-US" sz="3000" dirty="0" smtClean="0"/>
              <a:t>, and enjoy the PowerPoint.</a:t>
            </a:r>
          </a:p>
          <a:p>
            <a:pPr marL="0">
              <a:buNone/>
            </a:pPr>
            <a:endParaRPr lang="en-US" sz="3000" dirty="0" smtClean="0"/>
          </a:p>
          <a:p>
            <a:pPr marL="0">
              <a:buNone/>
            </a:pPr>
            <a:r>
              <a:rPr lang="en-US" sz="2800" dirty="0" smtClean="0">
                <a:hlinkClick r:id="rId3"/>
              </a:rPr>
              <a:t>http://www.youtube.com/watch?v=CPxXRkWKtkQ</a:t>
            </a:r>
            <a:r>
              <a:rPr lang="en-US" sz="2800" dirty="0" smtClean="0"/>
              <a:t> </a:t>
            </a:r>
          </a:p>
          <a:p>
            <a:pPr marL="0">
              <a:buNone/>
            </a:pPr>
            <a:endParaRPr lang="en-US" sz="3000" dirty="0" smtClean="0"/>
          </a:p>
          <a:p>
            <a:pPr marL="0">
              <a:buNone/>
            </a:pPr>
            <a:endParaRPr lang="en-US" sz="3000" dirty="0" smtClean="0"/>
          </a:p>
          <a:p>
            <a:pPr marL="0">
              <a:buNone/>
            </a:pPr>
            <a:endParaRPr lang="en-US" sz="3000" dirty="0" smtClean="0"/>
          </a:p>
          <a:p>
            <a:pPr marL="0">
              <a:buNone/>
            </a:pPr>
            <a:endParaRPr lang="en-US" sz="3000" dirty="0" smtClean="0">
              <a:hlinkClick r:id="rId3"/>
            </a:endParaRPr>
          </a:p>
          <a:p>
            <a:pPr marL="0">
              <a:buNone/>
            </a:pPr>
            <a:endParaRPr lang="en-US" sz="3000" dirty="0" smtClean="0">
              <a:hlinkClick r:id="rId3"/>
            </a:endParaRPr>
          </a:p>
        </p:txBody>
      </p:sp>
    </p:spTree>
  </p:cSld>
  <p:clrMapOvr>
    <a:masterClrMapping/>
  </p:clrMapOvr>
  <p:transition spd="slow" advTm="7000">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images.travelpod.com/users/rahall/1.1247550320.tornado-forming-over-south-dakota.jpg"/>
          <p:cNvPicPr>
            <a:picLocks noChangeAspect="1" noChangeArrowheads="1"/>
          </p:cNvPicPr>
          <p:nvPr/>
        </p:nvPicPr>
        <p:blipFill>
          <a:blip r:embed="rId2" cstate="print"/>
          <a:srcRect/>
          <a:stretch>
            <a:fillRect/>
          </a:stretch>
        </p:blipFill>
        <p:spPr bwMode="auto">
          <a:xfrm>
            <a:off x="0" y="-8313"/>
            <a:ext cx="9144000" cy="6866313"/>
          </a:xfrm>
          <a:prstGeom prst="rect">
            <a:avLst/>
          </a:prstGeom>
          <a:noFill/>
        </p:spPr>
      </p:pic>
      <p:sp>
        <p:nvSpPr>
          <p:cNvPr id="3" name="Content Placeholder 2"/>
          <p:cNvSpPr>
            <a:spLocks noGrp="1"/>
          </p:cNvSpPr>
          <p:nvPr>
            <p:ph idx="1"/>
          </p:nvPr>
        </p:nvSpPr>
        <p:spPr>
          <a:xfrm>
            <a:off x="304800" y="1371600"/>
            <a:ext cx="8229600" cy="2514600"/>
          </a:xfrm>
        </p:spPr>
        <p:txBody>
          <a:bodyPr>
            <a:noAutofit/>
          </a:bodyPr>
          <a:lstStyle/>
          <a:p>
            <a:pPr algn="ctr">
              <a:buNone/>
            </a:pPr>
            <a:r>
              <a:rPr lang="en-US" sz="5400" dirty="0" smtClean="0">
                <a:solidFill>
                  <a:srgbClr val="FF0000"/>
                </a:solidFill>
              </a:rPr>
              <a:t>   </a:t>
            </a:r>
            <a:r>
              <a:rPr lang="en-US" sz="6600" dirty="0" smtClean="0">
                <a:solidFill>
                  <a:srgbClr val="FF0000"/>
                </a:solidFill>
              </a:rPr>
              <a:t>Therefore, it is almost IMPOSSIBLE for tornadoes to turn into hurricanes, due to the way it forms.</a:t>
            </a:r>
            <a:endParaRPr lang="en-US" sz="6600" dirty="0">
              <a:solidFill>
                <a:srgbClr val="FF0000"/>
              </a:solidFill>
            </a:endParaRPr>
          </a:p>
        </p:txBody>
      </p:sp>
    </p:spTree>
  </p:cSld>
  <p:clrMapOvr>
    <a:masterClrMapping/>
  </p:clrMapOvr>
  <p:transition spd="slow" advTm="7000">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marL="0">
              <a:buNone/>
            </a:pPr>
            <a:endParaRPr lang="en-US" sz="2400" dirty="0" smtClean="0"/>
          </a:p>
          <a:p>
            <a:pPr marL="0">
              <a:buNone/>
            </a:pPr>
            <a:r>
              <a:rPr lang="en-US" sz="2400" dirty="0" smtClean="0">
                <a:hlinkClick r:id="rId2"/>
              </a:rPr>
              <a:t>http://web2.airmail.net/danb1/tornado.htmb</a:t>
            </a:r>
            <a:r>
              <a:rPr lang="en-US" sz="2400" dirty="0" smtClean="0"/>
              <a:t> </a:t>
            </a:r>
          </a:p>
          <a:p>
            <a:pPr marL="0">
              <a:buNone/>
            </a:pPr>
            <a:endParaRPr lang="en-US" sz="2400" dirty="0" smtClean="0"/>
          </a:p>
          <a:p>
            <a:pPr marL="0">
              <a:buNone/>
            </a:pPr>
            <a:r>
              <a:rPr lang="en-US" sz="2400" dirty="0" smtClean="0">
                <a:hlinkClick r:id="rId3"/>
              </a:rPr>
              <a:t>http://cache.boston.com/universal/site_graphics/blogs/bigpicture/hurricane_09_08/hurricane6.jpg</a:t>
            </a:r>
            <a:endParaRPr lang="en-US" sz="2400" dirty="0" smtClean="0"/>
          </a:p>
          <a:p>
            <a:pPr marL="0">
              <a:buNone/>
            </a:pPr>
            <a:endParaRPr lang="en-US" sz="2400" dirty="0" smtClean="0"/>
          </a:p>
          <a:p>
            <a:pPr marL="0">
              <a:buNone/>
            </a:pPr>
            <a:r>
              <a:rPr lang="en-US" sz="2400" dirty="0" smtClean="0">
                <a:hlinkClick r:id="rId4"/>
              </a:rPr>
              <a:t>http://www.todossantos-baja.com/todos-santos/hurricanes/hurricane-adolph-2001.jpg</a:t>
            </a:r>
            <a:endParaRPr lang="en-US" sz="2400" dirty="0" smtClean="0"/>
          </a:p>
          <a:p>
            <a:pPr marL="0">
              <a:buNone/>
            </a:pPr>
            <a:endParaRPr lang="en-US" sz="2400" dirty="0" smtClean="0"/>
          </a:p>
          <a:p>
            <a:pPr marL="0">
              <a:buNone/>
            </a:pPr>
            <a:r>
              <a:rPr lang="en-US" sz="2400" dirty="0" smtClean="0">
                <a:hlinkClick r:id="rId5"/>
              </a:rPr>
              <a:t>http://images.travelpod.com/users/rahall/1.1247550320.tornado-forming-over-south-dakota.jpg</a:t>
            </a:r>
            <a:endParaRPr lang="en-US" sz="2400" dirty="0" smtClean="0"/>
          </a:p>
          <a:p>
            <a:pPr marL="0">
              <a:buNone/>
            </a:pPr>
            <a:endParaRPr lang="en-US" sz="2400" dirty="0" smtClean="0"/>
          </a:p>
          <a:p>
            <a:pPr marL="0">
              <a:buNone/>
            </a:pPr>
            <a:r>
              <a:rPr lang="en-US" sz="2400" dirty="0" smtClean="0">
                <a:hlinkClick r:id="rId6"/>
              </a:rPr>
              <a:t>http://www.spiralwishingwells.com/guide/images/waterspout.jpg</a:t>
            </a:r>
            <a:endParaRPr lang="en-US" sz="2400" dirty="0" smtClean="0"/>
          </a:p>
          <a:p>
            <a:pPr marL="0">
              <a:buNone/>
            </a:pPr>
            <a:endParaRPr lang="en-US" sz="1800" dirty="0" smtClean="0"/>
          </a:p>
          <a:p>
            <a:pPr marL="0">
              <a:buNone/>
            </a:pPr>
            <a:endParaRPr lang="en-US" sz="1800" dirty="0"/>
          </a:p>
        </p:txBody>
      </p:sp>
      <p:sp>
        <p:nvSpPr>
          <p:cNvPr id="5" name="TextBox 4"/>
          <p:cNvSpPr txBox="1"/>
          <p:nvPr/>
        </p:nvSpPr>
        <p:spPr>
          <a:xfrm>
            <a:off x="838200" y="0"/>
            <a:ext cx="3200400" cy="646331"/>
          </a:xfrm>
          <a:prstGeom prst="rect">
            <a:avLst/>
          </a:prstGeom>
          <a:noFill/>
        </p:spPr>
        <p:txBody>
          <a:bodyPr wrap="square" rtlCol="0">
            <a:spAutoFit/>
          </a:bodyPr>
          <a:lstStyle/>
          <a:p>
            <a:r>
              <a:rPr lang="en-US" sz="3600" dirty="0" smtClean="0"/>
              <a:t>Citations</a:t>
            </a:r>
            <a:endParaRPr lang="en-US" sz="3600" dirty="0"/>
          </a:p>
        </p:txBody>
      </p:sp>
    </p:spTree>
  </p:cSld>
  <p:clrMapOvr>
    <a:masterClrMapping/>
  </p:clrMapOvr>
  <p:transition spd="slow" advTm="700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8"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15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8" dur="15000" fill="hold"/>
                                        <p:tgtEl>
                                          <p:spTgt spid="3">
                                            <p:txEl>
                                              <p:pRg st="1" end="1"/>
                                            </p:txEl>
                                          </p:spTgt>
                                        </p:tgtEl>
                                        <p:attrNameLst>
                                          <p:attrName>ppt_y</p:attrName>
                                        </p:attrNameLst>
                                      </p:cBhvr>
                                      <p:tavLst>
                                        <p:tav tm="0">
                                          <p:val>
                                            <p:strVal val="#ppt_y+1"/>
                                          </p:val>
                                        </p:tav>
                                        <p:tav tm="100000">
                                          <p:val>
                                            <p:strVal val="#ppt_y-1"/>
                                          </p:val>
                                        </p:tav>
                                      </p:tavLst>
                                    </p:anim>
                                  </p:childTnLst>
                                </p:cTn>
                              </p:par>
                              <p:par>
                                <p:cTn id="9" presetID="28"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 calcmode="lin" valueType="num">
                                      <p:cBhvr>
                                        <p:cTn id="11" dur="15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2" dur="15000" fill="hold"/>
                                        <p:tgtEl>
                                          <p:spTgt spid="3">
                                            <p:txEl>
                                              <p:pRg st="3" end="3"/>
                                            </p:txEl>
                                          </p:spTgt>
                                        </p:tgtEl>
                                        <p:attrNameLst>
                                          <p:attrName>ppt_y</p:attrName>
                                        </p:attrNameLst>
                                      </p:cBhvr>
                                      <p:tavLst>
                                        <p:tav tm="0">
                                          <p:val>
                                            <p:strVal val="#ppt_y+1"/>
                                          </p:val>
                                        </p:tav>
                                        <p:tav tm="100000">
                                          <p:val>
                                            <p:strVal val="#ppt_y-1"/>
                                          </p:val>
                                        </p:tav>
                                      </p:tavLst>
                                    </p:anim>
                                  </p:childTnLst>
                                </p:cTn>
                              </p:par>
                              <p:par>
                                <p:cTn id="13" presetID="28"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 calcmode="lin" valueType="num">
                                      <p:cBhvr>
                                        <p:cTn id="15" dur="15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6" dur="15000" fill="hold"/>
                                        <p:tgtEl>
                                          <p:spTgt spid="3">
                                            <p:txEl>
                                              <p:pRg st="5" end="5"/>
                                            </p:txEl>
                                          </p:spTgt>
                                        </p:tgtEl>
                                        <p:attrNameLst>
                                          <p:attrName>ppt_y</p:attrName>
                                        </p:attrNameLst>
                                      </p:cBhvr>
                                      <p:tavLst>
                                        <p:tav tm="0">
                                          <p:val>
                                            <p:strVal val="#ppt_y+1"/>
                                          </p:val>
                                        </p:tav>
                                        <p:tav tm="100000">
                                          <p:val>
                                            <p:strVal val="#ppt_y-1"/>
                                          </p:val>
                                        </p:tav>
                                      </p:tavLst>
                                    </p:anim>
                                  </p:childTnLst>
                                </p:cTn>
                              </p:par>
                              <p:par>
                                <p:cTn id="17" presetID="28"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anim calcmode="lin" valueType="num">
                                      <p:cBhvr>
                                        <p:cTn id="19" dur="15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20" dur="15000" fill="hold"/>
                                        <p:tgtEl>
                                          <p:spTgt spid="3">
                                            <p:txEl>
                                              <p:pRg st="7" end="7"/>
                                            </p:txEl>
                                          </p:spTgt>
                                        </p:tgtEl>
                                        <p:attrNameLst>
                                          <p:attrName>ppt_y</p:attrName>
                                        </p:attrNameLst>
                                      </p:cBhvr>
                                      <p:tavLst>
                                        <p:tav tm="0">
                                          <p:val>
                                            <p:strVal val="#ppt_y+1"/>
                                          </p:val>
                                        </p:tav>
                                        <p:tav tm="100000">
                                          <p:val>
                                            <p:strVal val="#ppt_y-1"/>
                                          </p:val>
                                        </p:tav>
                                      </p:tavLst>
                                    </p:anim>
                                  </p:childTnLst>
                                </p:cTn>
                              </p:par>
                              <p:par>
                                <p:cTn id="21" presetID="28" presetClass="entr" presetSubtype="0" fill="hold" nodeType="with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anim calcmode="lin" valueType="num">
                                      <p:cBhvr>
                                        <p:cTn id="23" dur="15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24" dur="15000" fill="hold"/>
                                        <p:tgtEl>
                                          <p:spTgt spid="3">
                                            <p:txEl>
                                              <p:pRg st="9" end="9"/>
                                            </p:txEl>
                                          </p:spTgt>
                                        </p:tgtEl>
                                        <p:attrNameLst>
                                          <p:attrName>ppt_y</p:attrName>
                                        </p:attrNameLst>
                                      </p:cBhvr>
                                      <p:tavLst>
                                        <p:tav tm="0">
                                          <p:val>
                                            <p:strVal val="#ppt_y+1"/>
                                          </p:val>
                                        </p:tav>
                                        <p:tav tm="100000">
                                          <p:val>
                                            <p:strVal val="#ppt_y-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images.travelpod.com/users/rahall/1.1247550320.tornado-forming-over-south-dakota.jpg"/>
          <p:cNvPicPr>
            <a:picLocks noChangeAspect="1" noChangeArrowheads="1"/>
          </p:cNvPicPr>
          <p:nvPr/>
        </p:nvPicPr>
        <p:blipFill>
          <a:blip r:embed="rId3" cstate="print"/>
          <a:srcRect/>
          <a:stretch>
            <a:fillRect/>
          </a:stretch>
        </p:blipFill>
        <p:spPr bwMode="auto">
          <a:xfrm>
            <a:off x="0" y="0"/>
            <a:ext cx="9144000" cy="6866313"/>
          </a:xfrm>
          <a:prstGeom prst="rect">
            <a:avLst/>
          </a:prstGeom>
          <a:noFill/>
        </p:spPr>
      </p:pic>
      <p:sp>
        <p:nvSpPr>
          <p:cNvPr id="2" name="Title 1"/>
          <p:cNvSpPr>
            <a:spLocks noGrp="1"/>
          </p:cNvSpPr>
          <p:nvPr>
            <p:ph type="ctrTitle"/>
          </p:nvPr>
        </p:nvSpPr>
        <p:spPr>
          <a:xfrm>
            <a:off x="0" y="152400"/>
            <a:ext cx="9144000" cy="6858000"/>
          </a:xfrm>
        </p:spPr>
        <p:txBody>
          <a:bodyPr>
            <a:noAutofit/>
          </a:bodyPr>
          <a:lstStyle/>
          <a:p>
            <a:r>
              <a:rPr lang="en-US" sz="8000" dirty="0" smtClean="0">
                <a:solidFill>
                  <a:srgbClr val="FF0000"/>
                </a:solidFill>
              </a:rPr>
              <a:t>Why do some tornadoes form over water and don’t turn into hurricanes?</a:t>
            </a:r>
            <a:endParaRPr lang="en-US" sz="8000" dirty="0">
              <a:solidFill>
                <a:srgbClr val="FF0000"/>
              </a:solidFill>
            </a:endParaRPr>
          </a:p>
        </p:txBody>
      </p:sp>
      <p:sp>
        <p:nvSpPr>
          <p:cNvPr id="4" name="TextBox 3"/>
          <p:cNvSpPr txBox="1"/>
          <p:nvPr/>
        </p:nvSpPr>
        <p:spPr>
          <a:xfrm>
            <a:off x="2971800" y="381000"/>
            <a:ext cx="2743200" cy="461665"/>
          </a:xfrm>
          <a:prstGeom prst="rect">
            <a:avLst/>
          </a:prstGeom>
          <a:noFill/>
        </p:spPr>
        <p:txBody>
          <a:bodyPr wrap="square" rtlCol="0">
            <a:spAutoFit/>
          </a:bodyPr>
          <a:lstStyle/>
          <a:p>
            <a:r>
              <a:rPr lang="en-US" sz="2400" u="sng" dirty="0" smtClean="0">
                <a:solidFill>
                  <a:schemeClr val="bg1"/>
                </a:solidFill>
              </a:rPr>
              <a:t>Compelling question</a:t>
            </a:r>
            <a:endParaRPr lang="en-US" sz="2400" u="sng" dirty="0">
              <a:solidFill>
                <a:schemeClr val="bg1"/>
              </a:solidFill>
            </a:endParaRPr>
          </a:p>
        </p:txBody>
      </p:sp>
    </p:spTree>
  </p:cSld>
  <p:clrMapOvr>
    <a:masterClrMapping/>
  </p:clrMapOvr>
  <p:transition spd="slow" advTm="7000">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www.todossantos-baja.com/todos-santos/hurricanes/hurricane-adolph-2001.jpg"/>
          <p:cNvPicPr>
            <a:picLocks noChangeAspect="1" noChangeArrowheads="1"/>
          </p:cNvPicPr>
          <p:nvPr/>
        </p:nvPicPr>
        <p:blipFill>
          <a:blip r:embed="rId2" cstate="print"/>
          <a:srcRect t="18836" b="15791"/>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0" y="0"/>
            <a:ext cx="9144000" cy="4800600"/>
          </a:xfrm>
        </p:spPr>
        <p:txBody>
          <a:bodyPr>
            <a:noAutofit/>
          </a:bodyPr>
          <a:lstStyle/>
          <a:p>
            <a:r>
              <a:rPr lang="en-US" sz="8000" dirty="0" smtClean="0"/>
              <a:t>By: Lauren, Josh, Kayla G., Ben, Jordan and </a:t>
            </a:r>
            <a:br>
              <a:rPr lang="en-US" sz="8000" dirty="0" smtClean="0"/>
            </a:br>
            <a:r>
              <a:rPr lang="en-US" sz="11000" dirty="0" smtClean="0">
                <a:solidFill>
                  <a:srgbClr val="FF0000"/>
                </a:solidFill>
              </a:rPr>
              <a:t>BRENDON</a:t>
            </a:r>
            <a:endParaRPr lang="en-US" sz="11000" dirty="0"/>
          </a:p>
        </p:txBody>
      </p:sp>
      <p:sp>
        <p:nvSpPr>
          <p:cNvPr id="5" name="Oval Callout 4"/>
          <p:cNvSpPr/>
          <p:nvPr/>
        </p:nvSpPr>
        <p:spPr>
          <a:xfrm>
            <a:off x="0" y="4419600"/>
            <a:ext cx="1905000" cy="2209800"/>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0" y="4953000"/>
            <a:ext cx="1828800" cy="954107"/>
          </a:xfrm>
          <a:prstGeom prst="rect">
            <a:avLst/>
          </a:prstGeom>
          <a:noFill/>
        </p:spPr>
        <p:txBody>
          <a:bodyPr wrap="square" rtlCol="0">
            <a:spAutoFit/>
          </a:bodyPr>
          <a:lstStyle/>
          <a:p>
            <a:pPr algn="ctr"/>
            <a:r>
              <a:rPr lang="en-US" sz="2800" dirty="0" smtClean="0">
                <a:solidFill>
                  <a:srgbClr val="00FF00"/>
                </a:solidFill>
              </a:rPr>
              <a:t>B</a:t>
            </a:r>
            <a:r>
              <a:rPr lang="en-US" sz="2800" dirty="0" smtClean="0">
                <a:solidFill>
                  <a:srgbClr val="FF0000"/>
                </a:solidFill>
              </a:rPr>
              <a:t>r</a:t>
            </a:r>
            <a:r>
              <a:rPr lang="en-US" sz="2800" dirty="0" smtClean="0">
                <a:solidFill>
                  <a:srgbClr val="FFFF00"/>
                </a:solidFill>
              </a:rPr>
              <a:t>e</a:t>
            </a:r>
            <a:r>
              <a:rPr lang="en-US" sz="2800" dirty="0" smtClean="0">
                <a:solidFill>
                  <a:srgbClr val="00CCFF"/>
                </a:solidFill>
              </a:rPr>
              <a:t>n</a:t>
            </a:r>
            <a:r>
              <a:rPr lang="en-US" sz="2800" dirty="0" smtClean="0">
                <a:solidFill>
                  <a:srgbClr val="00FF00"/>
                </a:solidFill>
              </a:rPr>
              <a:t>d</a:t>
            </a:r>
            <a:r>
              <a:rPr lang="en-US" sz="2800" dirty="0" smtClean="0">
                <a:solidFill>
                  <a:srgbClr val="FF0000"/>
                </a:solidFill>
              </a:rPr>
              <a:t>o</a:t>
            </a:r>
            <a:r>
              <a:rPr lang="en-US" sz="2800" dirty="0" smtClean="0">
                <a:solidFill>
                  <a:srgbClr val="FFFF00"/>
                </a:solidFill>
              </a:rPr>
              <a:t>n</a:t>
            </a:r>
            <a:r>
              <a:rPr lang="en-US" sz="2800" dirty="0" smtClean="0">
                <a:solidFill>
                  <a:srgbClr val="00CCFF"/>
                </a:solidFill>
              </a:rPr>
              <a:t>'</a:t>
            </a:r>
            <a:r>
              <a:rPr lang="en-US" sz="2800" dirty="0" smtClean="0">
                <a:solidFill>
                  <a:srgbClr val="00FF00"/>
                </a:solidFill>
              </a:rPr>
              <a:t>s</a:t>
            </a:r>
            <a:r>
              <a:rPr lang="en-US" sz="2800" dirty="0" smtClean="0"/>
              <a:t> </a:t>
            </a:r>
          </a:p>
          <a:p>
            <a:pPr algn="ctr"/>
            <a:r>
              <a:rPr lang="en-US" sz="2800" dirty="0" smtClean="0">
                <a:solidFill>
                  <a:srgbClr val="FF0000"/>
                </a:solidFill>
              </a:rPr>
              <a:t>s</a:t>
            </a:r>
            <a:r>
              <a:rPr lang="en-US" sz="2800" dirty="0" smtClean="0">
                <a:solidFill>
                  <a:srgbClr val="FFFF00"/>
                </a:solidFill>
              </a:rPr>
              <a:t>p</a:t>
            </a:r>
            <a:r>
              <a:rPr lang="en-US" sz="2800" dirty="0" smtClean="0">
                <a:solidFill>
                  <a:srgbClr val="00CCFF"/>
                </a:solidFill>
              </a:rPr>
              <a:t>e</a:t>
            </a:r>
            <a:r>
              <a:rPr lang="en-US" sz="2800" dirty="0" smtClean="0">
                <a:solidFill>
                  <a:srgbClr val="00FF00"/>
                </a:solidFill>
              </a:rPr>
              <a:t>c</a:t>
            </a:r>
            <a:r>
              <a:rPr lang="en-US" sz="2800" dirty="0" smtClean="0">
                <a:solidFill>
                  <a:srgbClr val="FF0000"/>
                </a:solidFill>
              </a:rPr>
              <a:t>i</a:t>
            </a:r>
            <a:r>
              <a:rPr lang="en-US" sz="2800" dirty="0" smtClean="0">
                <a:solidFill>
                  <a:srgbClr val="FFFF00"/>
                </a:solidFill>
              </a:rPr>
              <a:t>a</a:t>
            </a:r>
            <a:r>
              <a:rPr lang="en-US" sz="2800" dirty="0" smtClean="0">
                <a:solidFill>
                  <a:srgbClr val="00CCFF"/>
                </a:solidFill>
              </a:rPr>
              <a:t>l</a:t>
            </a:r>
            <a:endParaRPr lang="en-US" sz="2800" dirty="0">
              <a:solidFill>
                <a:srgbClr val="00CCFF"/>
              </a:solidFill>
            </a:endParaRPr>
          </a:p>
        </p:txBody>
      </p:sp>
    </p:spTree>
  </p:cSld>
  <p:clrMapOvr>
    <a:masterClrMapping/>
  </p:clrMapOvr>
  <p:transition spd="slow" advTm="7000">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tornado.jpg"/>
          <p:cNvPicPr>
            <a:picLocks noChangeAspect="1"/>
          </p:cNvPicPr>
          <p:nvPr/>
        </p:nvPicPr>
        <p:blipFill>
          <a:blip r:embed="rId2" cstate="print"/>
          <a:stretch>
            <a:fillRect/>
          </a:stretch>
        </p:blipFill>
        <p:spPr>
          <a:xfrm>
            <a:off x="4495800" y="2895600"/>
            <a:ext cx="2300747" cy="1981199"/>
          </a:xfrm>
          <a:prstGeom prst="rect">
            <a:avLst/>
          </a:prstGeom>
        </p:spPr>
      </p:pic>
      <p:pic>
        <p:nvPicPr>
          <p:cNvPr id="11" name="Picture 10" descr="tornado.jpg"/>
          <p:cNvPicPr>
            <a:picLocks noChangeAspect="1"/>
          </p:cNvPicPr>
          <p:nvPr/>
        </p:nvPicPr>
        <p:blipFill>
          <a:blip r:embed="rId2" cstate="print"/>
          <a:stretch>
            <a:fillRect/>
          </a:stretch>
        </p:blipFill>
        <p:spPr>
          <a:xfrm>
            <a:off x="6843253" y="2895600"/>
            <a:ext cx="2300747" cy="1981199"/>
          </a:xfrm>
          <a:prstGeom prst="rect">
            <a:avLst/>
          </a:prstGeom>
        </p:spPr>
      </p:pic>
      <p:pic>
        <p:nvPicPr>
          <p:cNvPr id="8" name="Picture 7" descr="tornado.jpg"/>
          <p:cNvPicPr>
            <a:picLocks noChangeAspect="1"/>
          </p:cNvPicPr>
          <p:nvPr/>
        </p:nvPicPr>
        <p:blipFill>
          <a:blip r:embed="rId2" cstate="print"/>
          <a:stretch>
            <a:fillRect/>
          </a:stretch>
        </p:blipFill>
        <p:spPr>
          <a:xfrm>
            <a:off x="0" y="2895600"/>
            <a:ext cx="2300747" cy="1981199"/>
          </a:xfrm>
          <a:prstGeom prst="rect">
            <a:avLst/>
          </a:prstGeom>
        </p:spPr>
      </p:pic>
      <p:pic>
        <p:nvPicPr>
          <p:cNvPr id="9" name="Picture 8" descr="tornado.jpg"/>
          <p:cNvPicPr>
            <a:picLocks noChangeAspect="1"/>
          </p:cNvPicPr>
          <p:nvPr/>
        </p:nvPicPr>
        <p:blipFill>
          <a:blip r:embed="rId2" cstate="print"/>
          <a:stretch>
            <a:fillRect/>
          </a:stretch>
        </p:blipFill>
        <p:spPr>
          <a:xfrm>
            <a:off x="2286000" y="2895600"/>
            <a:ext cx="2300747" cy="1981199"/>
          </a:xfrm>
          <a:prstGeom prst="rect">
            <a:avLst/>
          </a:prstGeom>
        </p:spPr>
      </p:pic>
      <p:pic>
        <p:nvPicPr>
          <p:cNvPr id="14" name="Picture 13" descr="tornado.jpg"/>
          <p:cNvPicPr>
            <a:picLocks noChangeAspect="1"/>
          </p:cNvPicPr>
          <p:nvPr/>
        </p:nvPicPr>
        <p:blipFill>
          <a:blip r:embed="rId2" cstate="print"/>
          <a:stretch>
            <a:fillRect/>
          </a:stretch>
        </p:blipFill>
        <p:spPr>
          <a:xfrm>
            <a:off x="0" y="4876801"/>
            <a:ext cx="2300747" cy="1981199"/>
          </a:xfrm>
          <a:prstGeom prst="rect">
            <a:avLst/>
          </a:prstGeom>
        </p:spPr>
      </p:pic>
      <p:pic>
        <p:nvPicPr>
          <p:cNvPr id="15" name="Picture 14" descr="tornado.jpg"/>
          <p:cNvPicPr>
            <a:picLocks noChangeAspect="1"/>
          </p:cNvPicPr>
          <p:nvPr/>
        </p:nvPicPr>
        <p:blipFill>
          <a:blip r:embed="rId2" cstate="print"/>
          <a:stretch>
            <a:fillRect/>
          </a:stretch>
        </p:blipFill>
        <p:spPr>
          <a:xfrm>
            <a:off x="2286000" y="4876801"/>
            <a:ext cx="2300747" cy="1981199"/>
          </a:xfrm>
          <a:prstGeom prst="rect">
            <a:avLst/>
          </a:prstGeom>
        </p:spPr>
      </p:pic>
      <p:pic>
        <p:nvPicPr>
          <p:cNvPr id="16" name="Picture 15" descr="tornado.jpg"/>
          <p:cNvPicPr>
            <a:picLocks noChangeAspect="1"/>
          </p:cNvPicPr>
          <p:nvPr/>
        </p:nvPicPr>
        <p:blipFill>
          <a:blip r:embed="rId2" cstate="print"/>
          <a:stretch>
            <a:fillRect/>
          </a:stretch>
        </p:blipFill>
        <p:spPr>
          <a:xfrm>
            <a:off x="4572000" y="4876801"/>
            <a:ext cx="2300747" cy="1981199"/>
          </a:xfrm>
          <a:prstGeom prst="rect">
            <a:avLst/>
          </a:prstGeom>
        </p:spPr>
      </p:pic>
      <p:pic>
        <p:nvPicPr>
          <p:cNvPr id="17" name="Picture 16" descr="tornado.jpg"/>
          <p:cNvPicPr>
            <a:picLocks noChangeAspect="1"/>
          </p:cNvPicPr>
          <p:nvPr/>
        </p:nvPicPr>
        <p:blipFill>
          <a:blip r:embed="rId2" cstate="print"/>
          <a:stretch>
            <a:fillRect/>
          </a:stretch>
        </p:blipFill>
        <p:spPr>
          <a:xfrm>
            <a:off x="6843253" y="4876801"/>
            <a:ext cx="2300747" cy="1981199"/>
          </a:xfrm>
          <a:prstGeom prst="rect">
            <a:avLst/>
          </a:prstGeom>
        </p:spPr>
      </p:pic>
      <p:sp>
        <p:nvSpPr>
          <p:cNvPr id="3" name="Subtitle 2"/>
          <p:cNvSpPr>
            <a:spLocks noGrp="1"/>
          </p:cNvSpPr>
          <p:nvPr>
            <p:ph type="subTitle" idx="1"/>
          </p:nvPr>
        </p:nvSpPr>
        <p:spPr>
          <a:xfrm>
            <a:off x="0" y="0"/>
            <a:ext cx="9144000" cy="6858000"/>
          </a:xfrm>
        </p:spPr>
        <p:txBody>
          <a:bodyPr>
            <a:normAutofit/>
          </a:bodyPr>
          <a:lstStyle/>
          <a:p>
            <a:pPr algn="l"/>
            <a:r>
              <a:rPr lang="en-US" sz="4000" b="1" dirty="0" smtClean="0">
                <a:solidFill>
                  <a:schemeClr val="tx1"/>
                </a:solidFill>
              </a:rPr>
              <a:t>Tornadoes form by…</a:t>
            </a:r>
          </a:p>
          <a:p>
            <a:pPr algn="l"/>
            <a:endParaRPr lang="en-US" dirty="0" smtClean="0">
              <a:solidFill>
                <a:schemeClr val="tx1"/>
              </a:solidFill>
            </a:endParaRPr>
          </a:p>
          <a:p>
            <a:pPr algn="l"/>
            <a:r>
              <a:rPr lang="en-US" dirty="0" smtClean="0">
                <a:solidFill>
                  <a:schemeClr val="tx1"/>
                </a:solidFill>
              </a:rPr>
              <a:t>Tornadoes form over land. Due to hot and cold wind spinning around each other, and the drop in air pressure.</a:t>
            </a:r>
          </a:p>
          <a:p>
            <a:pPr algn="l"/>
            <a:endParaRPr lang="en-US" sz="2000" dirty="0" smtClean="0">
              <a:solidFill>
                <a:schemeClr val="tx1"/>
              </a:solidFill>
            </a:endParaRPr>
          </a:p>
          <a:p>
            <a:pPr algn="l"/>
            <a:endParaRPr lang="en-US" sz="2000" dirty="0" smtClean="0">
              <a:solidFill>
                <a:schemeClr val="tx1"/>
              </a:solidFill>
            </a:endParaRPr>
          </a:p>
          <a:p>
            <a:pPr algn="l"/>
            <a:endParaRPr lang="en-US" sz="2000" dirty="0">
              <a:solidFill>
                <a:schemeClr val="tx1"/>
              </a:solidFill>
            </a:endParaRPr>
          </a:p>
          <a:p>
            <a:pPr algn="l"/>
            <a:endParaRPr lang="en-US" sz="2000" dirty="0" smtClean="0">
              <a:solidFill>
                <a:schemeClr val="tx1"/>
              </a:solidFill>
            </a:endParaRPr>
          </a:p>
          <a:p>
            <a:pPr algn="l"/>
            <a:endParaRPr lang="en-US" sz="2000" dirty="0">
              <a:solidFill>
                <a:schemeClr val="tx1"/>
              </a:solidFill>
            </a:endParaRPr>
          </a:p>
          <a:p>
            <a:pPr algn="l"/>
            <a:endParaRPr lang="en-US" sz="2000" dirty="0" smtClean="0">
              <a:solidFill>
                <a:schemeClr val="tx1"/>
              </a:solidFill>
            </a:endParaRPr>
          </a:p>
          <a:p>
            <a:pPr algn="l"/>
            <a:endParaRPr lang="en-US" sz="2000" dirty="0">
              <a:solidFill>
                <a:schemeClr val="tx1"/>
              </a:solidFill>
            </a:endParaRPr>
          </a:p>
          <a:p>
            <a:pPr algn="l"/>
            <a:endParaRPr lang="en-US" sz="2000" dirty="0" smtClean="0">
              <a:solidFill>
                <a:schemeClr val="tx1"/>
              </a:solidFill>
            </a:endParaRPr>
          </a:p>
          <a:p>
            <a:pPr algn="l"/>
            <a:endParaRPr lang="en-US" sz="2000" dirty="0">
              <a:solidFill>
                <a:schemeClr val="tx1"/>
              </a:solidFill>
            </a:endParaRPr>
          </a:p>
          <a:p>
            <a:pPr algn="l"/>
            <a:endParaRPr lang="en-US" sz="2000" dirty="0" smtClean="0">
              <a:solidFill>
                <a:schemeClr val="tx1"/>
              </a:solidFill>
            </a:endParaRPr>
          </a:p>
          <a:p>
            <a:pPr algn="l"/>
            <a:endParaRPr lang="en-US" sz="2000" dirty="0">
              <a:solidFill>
                <a:schemeClr val="tx1"/>
              </a:solidFill>
            </a:endParaRPr>
          </a:p>
          <a:p>
            <a:pPr algn="l"/>
            <a:endParaRPr lang="en-US" sz="2000" dirty="0" smtClean="0">
              <a:solidFill>
                <a:schemeClr val="tx1"/>
              </a:solidFill>
            </a:endParaRPr>
          </a:p>
          <a:p>
            <a:pPr algn="l"/>
            <a:endParaRPr lang="en-US" sz="2000" dirty="0">
              <a:solidFill>
                <a:schemeClr val="tx1"/>
              </a:solidFill>
            </a:endParaRPr>
          </a:p>
        </p:txBody>
      </p:sp>
    </p:spTree>
  </p:cSld>
  <p:clrMapOvr>
    <a:masterClrMapping/>
  </p:clrMapOvr>
  <p:transition spd="slow" advTm="7000">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marL="0">
              <a:buNone/>
            </a:pPr>
            <a:r>
              <a:rPr lang="en-US" sz="4000" b="1" dirty="0" smtClean="0"/>
              <a:t>Hurricanes form by…</a:t>
            </a:r>
          </a:p>
          <a:p>
            <a:pPr marL="0">
              <a:buNone/>
            </a:pPr>
            <a:endParaRPr lang="en-US" dirty="0" smtClean="0"/>
          </a:p>
          <a:p>
            <a:pPr marL="0">
              <a:buNone/>
            </a:pPr>
            <a:r>
              <a:rPr lang="en-US" dirty="0" smtClean="0"/>
              <a:t>Air from surrounded areas with higher air pressure pushes into a low pressure area. Then the new air becomes warm and moist and rises, too. As warm air continues to rise, the surrounding air swirls in to take it’s place.</a:t>
            </a:r>
            <a:endParaRPr lang="en-US" dirty="0"/>
          </a:p>
        </p:txBody>
      </p:sp>
    </p:spTree>
  </p:cSld>
  <p:clrMapOvr>
    <a:masterClrMapping/>
  </p:clrMapOvr>
  <p:transition spd="slow" advTm="7000">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cache.boston.com/universal/site_graphics/blogs/bigpicture/hurricane_09_08/hurricane6.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Subtitle 2"/>
          <p:cNvSpPr>
            <a:spLocks noGrp="1"/>
          </p:cNvSpPr>
          <p:nvPr>
            <p:ph type="subTitle" idx="1"/>
          </p:nvPr>
        </p:nvSpPr>
        <p:spPr>
          <a:xfrm>
            <a:off x="0" y="1066800"/>
            <a:ext cx="9144000" cy="6858000"/>
          </a:xfrm>
        </p:spPr>
        <p:txBody>
          <a:bodyPr>
            <a:normAutofit fontScale="70000" lnSpcReduction="20000"/>
          </a:bodyPr>
          <a:lstStyle/>
          <a:p>
            <a:pPr algn="l"/>
            <a:r>
              <a:rPr lang="en-US" sz="6300" dirty="0" smtClean="0">
                <a:solidFill>
                  <a:schemeClr val="tx1"/>
                </a:solidFill>
              </a:rPr>
              <a:t>Hurricanes are low pressure systems that spin counter-clockwise.</a:t>
            </a:r>
          </a:p>
          <a:p>
            <a:pPr algn="l"/>
            <a:r>
              <a:rPr lang="en-US" sz="6300" dirty="0" smtClean="0">
                <a:solidFill>
                  <a:schemeClr val="tx1"/>
                </a:solidFill>
              </a:rPr>
              <a:t>Hurricanes bring thunder storms along with winds surpassing 155 mph.</a:t>
            </a:r>
          </a:p>
          <a:p>
            <a:pPr algn="l"/>
            <a:r>
              <a:rPr lang="en-US" sz="6300" dirty="0" smtClean="0">
                <a:solidFill>
                  <a:schemeClr val="tx1"/>
                </a:solidFill>
              </a:rPr>
              <a:t>Tornadoes- wind that travel 65-300 mph.</a:t>
            </a:r>
          </a:p>
          <a:p>
            <a:pPr algn="l"/>
            <a:endParaRPr lang="en-US" sz="2000" dirty="0" smtClean="0">
              <a:solidFill>
                <a:schemeClr val="tx1"/>
              </a:solidFill>
            </a:endParaRPr>
          </a:p>
          <a:p>
            <a:pPr algn="l"/>
            <a:endParaRPr lang="en-US" sz="2000" dirty="0">
              <a:solidFill>
                <a:schemeClr val="tx1"/>
              </a:solidFill>
            </a:endParaRPr>
          </a:p>
          <a:p>
            <a:pPr algn="l"/>
            <a:endParaRPr lang="en-US" sz="2000" dirty="0" smtClean="0">
              <a:solidFill>
                <a:schemeClr val="tx1"/>
              </a:solidFill>
            </a:endParaRPr>
          </a:p>
          <a:p>
            <a:pPr algn="l"/>
            <a:endParaRPr lang="en-US" sz="2000" dirty="0">
              <a:solidFill>
                <a:schemeClr val="tx1"/>
              </a:solidFill>
            </a:endParaRPr>
          </a:p>
          <a:p>
            <a:pPr algn="l"/>
            <a:endParaRPr lang="en-US" sz="2000" dirty="0" smtClean="0">
              <a:solidFill>
                <a:schemeClr val="tx1"/>
              </a:solidFill>
            </a:endParaRPr>
          </a:p>
          <a:p>
            <a:pPr algn="l"/>
            <a:endParaRPr lang="en-US" sz="2000" dirty="0">
              <a:solidFill>
                <a:schemeClr val="tx1"/>
              </a:solidFill>
            </a:endParaRPr>
          </a:p>
          <a:p>
            <a:pPr algn="l"/>
            <a:endParaRPr lang="en-US" sz="2000" dirty="0" smtClean="0">
              <a:solidFill>
                <a:schemeClr val="tx1"/>
              </a:solidFill>
            </a:endParaRPr>
          </a:p>
          <a:p>
            <a:pPr algn="l"/>
            <a:endParaRPr lang="en-US" sz="2000" dirty="0">
              <a:solidFill>
                <a:schemeClr val="tx1"/>
              </a:solidFill>
            </a:endParaRPr>
          </a:p>
          <a:p>
            <a:pPr algn="l"/>
            <a:endParaRPr lang="en-US" sz="2000" dirty="0" smtClean="0">
              <a:solidFill>
                <a:schemeClr val="tx1"/>
              </a:solidFill>
            </a:endParaRPr>
          </a:p>
          <a:p>
            <a:pPr algn="l"/>
            <a:endParaRPr lang="en-US" sz="2000" dirty="0">
              <a:solidFill>
                <a:schemeClr val="tx1"/>
              </a:solidFill>
            </a:endParaRPr>
          </a:p>
          <a:p>
            <a:pPr algn="l"/>
            <a:endParaRPr lang="en-US" sz="2000" dirty="0" smtClean="0">
              <a:solidFill>
                <a:schemeClr val="tx1"/>
              </a:solidFill>
            </a:endParaRPr>
          </a:p>
          <a:p>
            <a:pPr algn="l"/>
            <a:endParaRPr lang="en-US" sz="2000" dirty="0">
              <a:solidFill>
                <a:schemeClr val="tx1"/>
              </a:solidFill>
            </a:endParaRPr>
          </a:p>
          <a:p>
            <a:pPr algn="l"/>
            <a:endParaRPr lang="en-US" sz="2000" dirty="0" smtClean="0">
              <a:solidFill>
                <a:schemeClr val="tx1"/>
              </a:solidFill>
            </a:endParaRPr>
          </a:p>
          <a:p>
            <a:pPr algn="l"/>
            <a:endParaRPr lang="en-US" sz="2000" dirty="0">
              <a:solidFill>
                <a:schemeClr val="tx1"/>
              </a:solidFill>
            </a:endParaRPr>
          </a:p>
          <a:p>
            <a:pPr algn="l"/>
            <a:r>
              <a:rPr lang="en-US" sz="2000" dirty="0" smtClean="0">
                <a:solidFill>
                  <a:schemeClr val="tx1"/>
                </a:solidFill>
              </a:rPr>
              <a:t>http://www.hurricane-facts.com/</a:t>
            </a:r>
            <a:endParaRPr lang="en-US" sz="2000" dirty="0">
              <a:solidFill>
                <a:schemeClr val="tx1"/>
              </a:solidFill>
            </a:endParaRPr>
          </a:p>
        </p:txBody>
      </p:sp>
    </p:spTree>
  </p:cSld>
  <p:clrMapOvr>
    <a:masterClrMapping/>
  </p:clrMapOvr>
  <p:transition spd="slow" advTm="7000">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990600"/>
            <a:ext cx="9144000" cy="6858000"/>
          </a:xfrm>
        </p:spPr>
        <p:txBody>
          <a:bodyPr>
            <a:normAutofit/>
          </a:bodyPr>
          <a:lstStyle/>
          <a:p>
            <a:pPr marL="0">
              <a:buNone/>
            </a:pPr>
            <a:r>
              <a:rPr lang="en-US" dirty="0" smtClean="0"/>
              <a:t> </a:t>
            </a:r>
          </a:p>
          <a:p>
            <a:pPr marL="0">
              <a:buNone/>
            </a:pPr>
            <a:endParaRPr lang="en-US" dirty="0" smtClean="0"/>
          </a:p>
          <a:p>
            <a:pPr marL="0">
              <a:buNone/>
            </a:pPr>
            <a:r>
              <a:rPr lang="en-US" dirty="0" smtClean="0"/>
              <a:t>Tornadoes turn at a counter-clockwise direction in the northern hemisphere and clockwise in the southern hemisphere.</a:t>
            </a:r>
          </a:p>
          <a:p>
            <a:pPr marL="0">
              <a:buNone/>
            </a:pPr>
            <a:r>
              <a:rPr lang="en-US" dirty="0" smtClean="0"/>
              <a:t>When a tornado forms in the southern hemisphere it spins the wrong way and cant form into a hurricane. But in the northern hemisphere a tornado might pick up too much water and becomes too heavy to form a hurricane.</a:t>
            </a:r>
            <a:endParaRPr lang="en-US" dirty="0"/>
          </a:p>
        </p:txBody>
      </p:sp>
    </p:spTree>
  </p:cSld>
  <p:clrMapOvr>
    <a:masterClrMapping/>
  </p:clrMapOvr>
  <p:transition spd="slow" advTm="7000">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aterspout.jpg"/>
          <p:cNvPicPr>
            <a:picLocks noChangeAspect="1"/>
          </p:cNvPicPr>
          <p:nvPr/>
        </p:nvPicPr>
        <p:blipFill>
          <a:blip r:embed="rId2" cstate="print"/>
          <a:stretch>
            <a:fillRect/>
          </a:stretch>
        </p:blipFill>
        <p:spPr>
          <a:xfrm>
            <a:off x="0" y="69714"/>
            <a:ext cx="4556112" cy="6635886"/>
          </a:xfrm>
          <a:prstGeom prst="rect">
            <a:avLst/>
          </a:prstGeom>
        </p:spPr>
      </p:pic>
      <p:pic>
        <p:nvPicPr>
          <p:cNvPr id="4" name="Picture 3" descr="waterspout.jpg"/>
          <p:cNvPicPr>
            <a:picLocks noChangeAspect="1"/>
          </p:cNvPicPr>
          <p:nvPr/>
        </p:nvPicPr>
        <p:blipFill>
          <a:blip r:embed="rId2" cstate="print"/>
          <a:stretch>
            <a:fillRect/>
          </a:stretch>
        </p:blipFill>
        <p:spPr>
          <a:xfrm>
            <a:off x="4587888" y="76200"/>
            <a:ext cx="4556112" cy="6629400"/>
          </a:xfrm>
          <a:prstGeom prst="rect">
            <a:avLst/>
          </a:prstGeom>
        </p:spPr>
      </p:pic>
      <p:sp>
        <p:nvSpPr>
          <p:cNvPr id="3" name="Content Placeholder 2"/>
          <p:cNvSpPr>
            <a:spLocks noGrp="1"/>
          </p:cNvSpPr>
          <p:nvPr>
            <p:ph idx="1"/>
          </p:nvPr>
        </p:nvSpPr>
        <p:spPr>
          <a:xfrm>
            <a:off x="0" y="0"/>
            <a:ext cx="9144000" cy="6858000"/>
          </a:xfrm>
        </p:spPr>
        <p:txBody>
          <a:bodyPr>
            <a:normAutofit/>
          </a:bodyPr>
          <a:lstStyle/>
          <a:p>
            <a:pPr marL="0">
              <a:buNone/>
            </a:pPr>
            <a:endParaRPr lang="en-US" dirty="0" smtClean="0">
              <a:solidFill>
                <a:schemeClr val="tx1"/>
              </a:solidFill>
            </a:endParaRPr>
          </a:p>
          <a:p>
            <a:pPr marL="0">
              <a:buNone/>
            </a:pPr>
            <a:r>
              <a:rPr lang="en-US" sz="4700" dirty="0" smtClean="0"/>
              <a:t>In conclusion…</a:t>
            </a:r>
          </a:p>
          <a:p>
            <a:pPr marL="0">
              <a:buNone/>
            </a:pPr>
            <a:endParaRPr lang="en-US" dirty="0" smtClean="0">
              <a:solidFill>
                <a:schemeClr val="tx1"/>
              </a:solidFill>
            </a:endParaRPr>
          </a:p>
          <a:p>
            <a:pPr marL="0">
              <a:buNone/>
            </a:pPr>
            <a:endParaRPr lang="en-US" dirty="0" smtClean="0"/>
          </a:p>
          <a:p>
            <a:pPr marL="0">
              <a:buNone/>
            </a:pPr>
            <a:endParaRPr lang="en-US" dirty="0" smtClean="0">
              <a:solidFill>
                <a:schemeClr val="tx1"/>
              </a:solidFill>
            </a:endParaRPr>
          </a:p>
          <a:p>
            <a:pPr marL="0">
              <a:buNone/>
            </a:pPr>
            <a:r>
              <a:rPr lang="en-US" sz="4100" dirty="0" smtClean="0">
                <a:solidFill>
                  <a:schemeClr val="tx1"/>
                </a:solidFill>
              </a:rPr>
              <a:t>When tornadoes form over water they pick up water and form water spouts (large spinning spirals of water). They do not form into hurricanes!!</a:t>
            </a:r>
          </a:p>
          <a:p>
            <a:pPr marL="0">
              <a:buNone/>
            </a:pPr>
            <a:endParaRPr lang="en-US" sz="1600" dirty="0" smtClean="0">
              <a:solidFill>
                <a:schemeClr val="tx1"/>
              </a:solidFill>
            </a:endParaRPr>
          </a:p>
          <a:p>
            <a:pPr marL="0">
              <a:buNone/>
            </a:pPr>
            <a:endParaRPr lang="en-US" sz="1600" dirty="0"/>
          </a:p>
          <a:p>
            <a:pPr marL="0">
              <a:buNone/>
            </a:pPr>
            <a:endParaRPr lang="en-US" sz="1600" dirty="0" smtClean="0">
              <a:solidFill>
                <a:schemeClr val="tx1"/>
              </a:solidFill>
            </a:endParaRPr>
          </a:p>
          <a:p>
            <a:pPr marL="0">
              <a:buNone/>
            </a:pPr>
            <a:endParaRPr lang="en-US" sz="1600" dirty="0"/>
          </a:p>
          <a:p>
            <a:pPr marL="0">
              <a:buNone/>
            </a:pPr>
            <a:endParaRPr lang="en-US" sz="1600" dirty="0" smtClean="0">
              <a:solidFill>
                <a:schemeClr val="tx1"/>
              </a:solidFill>
            </a:endParaRPr>
          </a:p>
          <a:p>
            <a:pPr marL="0">
              <a:buNone/>
            </a:pPr>
            <a:endParaRPr lang="en-US" sz="1600" dirty="0"/>
          </a:p>
          <a:p>
            <a:pPr marL="0">
              <a:buNone/>
            </a:pPr>
            <a:endParaRPr lang="en-US" sz="1600" dirty="0" smtClean="0">
              <a:solidFill>
                <a:schemeClr val="tx1"/>
              </a:solidFill>
            </a:endParaRPr>
          </a:p>
          <a:p>
            <a:pPr marL="0">
              <a:buNone/>
            </a:pPr>
            <a:endParaRPr lang="en-US" sz="1600" dirty="0"/>
          </a:p>
          <a:p>
            <a:pPr marL="0">
              <a:buNone/>
            </a:pPr>
            <a:endParaRPr lang="en-US" sz="1600" dirty="0" smtClean="0">
              <a:solidFill>
                <a:schemeClr val="tx1"/>
              </a:solidFill>
            </a:endParaRPr>
          </a:p>
          <a:p>
            <a:pPr marL="0">
              <a:buNone/>
            </a:pPr>
            <a:endParaRPr lang="en-US" sz="1600" dirty="0" smtClean="0">
              <a:solidFill>
                <a:schemeClr val="tx1"/>
              </a:solidFill>
            </a:endParaRPr>
          </a:p>
          <a:p>
            <a:pPr marL="0">
              <a:buNone/>
            </a:pPr>
            <a:endParaRPr lang="en-US" sz="1600" dirty="0"/>
          </a:p>
          <a:p>
            <a:pPr marL="0">
              <a:buNone/>
            </a:pPr>
            <a:endParaRPr lang="en-US" sz="2800" dirty="0" smtClean="0">
              <a:solidFill>
                <a:schemeClr val="tx1"/>
              </a:solidFill>
            </a:endParaRPr>
          </a:p>
          <a:p>
            <a:pPr marL="0">
              <a:buNone/>
            </a:pPr>
            <a:endParaRPr lang="en-US" sz="1400" dirty="0" smtClean="0">
              <a:solidFill>
                <a:schemeClr val="tx1"/>
              </a:solidFill>
            </a:endParaRPr>
          </a:p>
          <a:p>
            <a:pPr marL="0">
              <a:buNone/>
            </a:pPr>
            <a:endParaRPr lang="en-US" dirty="0"/>
          </a:p>
        </p:txBody>
      </p:sp>
    </p:spTree>
  </p:cSld>
  <p:clrMapOvr>
    <a:masterClrMapping/>
  </p:clrMapOvr>
  <p:transition spd="slow" advTm="7000">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ic 2.jpg"/>
          <p:cNvPicPr>
            <a:picLocks noChangeAspect="1"/>
          </p:cNvPicPr>
          <p:nvPr/>
        </p:nvPicPr>
        <p:blipFill>
          <a:blip r:embed="rId2" cstate="print"/>
          <a:stretch>
            <a:fillRect/>
          </a:stretch>
        </p:blipFill>
        <p:spPr>
          <a:xfrm>
            <a:off x="0" y="0"/>
            <a:ext cx="4445000" cy="2781300"/>
          </a:xfrm>
          <a:prstGeom prst="rect">
            <a:avLst/>
          </a:prstGeom>
        </p:spPr>
      </p:pic>
      <p:pic>
        <p:nvPicPr>
          <p:cNvPr id="4" name="Content Placeholder 3" descr="pic1.jpg"/>
          <p:cNvPicPr>
            <a:picLocks noGrp="1" noChangeAspect="1"/>
          </p:cNvPicPr>
          <p:nvPr>
            <p:ph idx="1"/>
          </p:nvPr>
        </p:nvPicPr>
        <p:blipFill>
          <a:blip r:embed="rId3" cstate="print"/>
          <a:stretch>
            <a:fillRect/>
          </a:stretch>
        </p:blipFill>
        <p:spPr>
          <a:xfrm>
            <a:off x="76200" y="2057400"/>
            <a:ext cx="2657476" cy="4724400"/>
          </a:xfrm>
        </p:spPr>
      </p:pic>
      <p:pic>
        <p:nvPicPr>
          <p:cNvPr id="9" name="Picture 8" descr="DSCF0996.JPG"/>
          <p:cNvPicPr>
            <a:picLocks noChangeAspect="1"/>
          </p:cNvPicPr>
          <p:nvPr/>
        </p:nvPicPr>
        <p:blipFill>
          <a:blip r:embed="rId4" cstate="print"/>
          <a:stretch>
            <a:fillRect/>
          </a:stretch>
        </p:blipFill>
        <p:spPr>
          <a:xfrm>
            <a:off x="2286000" y="4419600"/>
            <a:ext cx="3149600" cy="2362200"/>
          </a:xfrm>
          <a:prstGeom prst="rect">
            <a:avLst/>
          </a:prstGeom>
        </p:spPr>
      </p:pic>
      <p:pic>
        <p:nvPicPr>
          <p:cNvPr id="8" name="Picture 7" descr="DSCF0232.JPG"/>
          <p:cNvPicPr>
            <a:picLocks noChangeAspect="1"/>
          </p:cNvPicPr>
          <p:nvPr/>
        </p:nvPicPr>
        <p:blipFill>
          <a:blip r:embed="rId5" cstate="print"/>
          <a:stretch>
            <a:fillRect/>
          </a:stretch>
        </p:blipFill>
        <p:spPr>
          <a:xfrm>
            <a:off x="2743200" y="2114550"/>
            <a:ext cx="3149600" cy="2362200"/>
          </a:xfrm>
          <a:prstGeom prst="rect">
            <a:avLst/>
          </a:prstGeom>
        </p:spPr>
      </p:pic>
      <p:pic>
        <p:nvPicPr>
          <p:cNvPr id="7" name="Picture 6" descr="DSCF0149.JPG"/>
          <p:cNvPicPr>
            <a:picLocks noChangeAspect="1"/>
          </p:cNvPicPr>
          <p:nvPr/>
        </p:nvPicPr>
        <p:blipFill>
          <a:blip r:embed="rId6" cstate="print"/>
          <a:stretch>
            <a:fillRect/>
          </a:stretch>
        </p:blipFill>
        <p:spPr>
          <a:xfrm>
            <a:off x="4902200" y="3657600"/>
            <a:ext cx="4165600" cy="3124200"/>
          </a:xfrm>
          <a:prstGeom prst="rect">
            <a:avLst/>
          </a:prstGeom>
        </p:spPr>
      </p:pic>
      <p:pic>
        <p:nvPicPr>
          <p:cNvPr id="6" name="Picture 5" descr="pic 3.jpg"/>
          <p:cNvPicPr>
            <a:picLocks noChangeAspect="1"/>
          </p:cNvPicPr>
          <p:nvPr/>
        </p:nvPicPr>
        <p:blipFill>
          <a:blip r:embed="rId7" cstate="print"/>
          <a:stretch>
            <a:fillRect/>
          </a:stretch>
        </p:blipFill>
        <p:spPr>
          <a:xfrm>
            <a:off x="5181600" y="76200"/>
            <a:ext cx="3922802" cy="3124200"/>
          </a:xfrm>
          <a:prstGeom prst="rect">
            <a:avLst/>
          </a:prstGeom>
        </p:spPr>
      </p:pic>
      <p:sp>
        <p:nvSpPr>
          <p:cNvPr id="10" name="TextBox 9"/>
          <p:cNvSpPr txBox="1"/>
          <p:nvPr/>
        </p:nvSpPr>
        <p:spPr>
          <a:xfrm>
            <a:off x="2667000" y="228600"/>
            <a:ext cx="5029200" cy="1015663"/>
          </a:xfrm>
          <a:prstGeom prst="rect">
            <a:avLst/>
          </a:prstGeom>
          <a:noFill/>
        </p:spPr>
        <p:txBody>
          <a:bodyPr wrap="square" rtlCol="0">
            <a:spAutoFit/>
          </a:bodyPr>
          <a:lstStyle/>
          <a:p>
            <a:r>
              <a:rPr lang="en-US" sz="6000" dirty="0" smtClean="0">
                <a:solidFill>
                  <a:srgbClr val="FF0000"/>
                </a:solidFill>
              </a:rPr>
              <a:t>To recap… </a:t>
            </a:r>
            <a:endParaRPr lang="en-US" sz="6000" dirty="0">
              <a:solidFill>
                <a:srgbClr val="FF0000"/>
              </a:solidFill>
            </a:endParaRPr>
          </a:p>
        </p:txBody>
      </p:sp>
      <p:sp>
        <p:nvSpPr>
          <p:cNvPr id="11" name="TextBox 10"/>
          <p:cNvSpPr txBox="1"/>
          <p:nvPr/>
        </p:nvSpPr>
        <p:spPr>
          <a:xfrm>
            <a:off x="1676400" y="1295400"/>
            <a:ext cx="5486400" cy="4524315"/>
          </a:xfrm>
          <a:prstGeom prst="rect">
            <a:avLst/>
          </a:prstGeom>
          <a:noFill/>
        </p:spPr>
        <p:txBody>
          <a:bodyPr wrap="square" rtlCol="0">
            <a:spAutoFit/>
          </a:bodyPr>
          <a:lstStyle/>
          <a:p>
            <a:r>
              <a:rPr lang="en-US" sz="3200" dirty="0" smtClean="0">
                <a:solidFill>
                  <a:srgbClr val="FF0000"/>
                </a:solidFill>
              </a:rPr>
              <a:t>Tornadoes can only have a small chance of turning into hurricanes in the northern hemisphere because they will spin the wrong direction any where else. When tornadoes form over water the pick up water and become to heavy to change form.</a:t>
            </a:r>
            <a:endParaRPr lang="en-US" sz="3200" dirty="0">
              <a:solidFill>
                <a:srgbClr val="FF0000"/>
              </a:solidFill>
            </a:endParaRPr>
          </a:p>
        </p:txBody>
      </p:sp>
    </p:spTree>
  </p:cSld>
  <p:clrMapOvr>
    <a:masterClrMapping/>
  </p:clrMapOvr>
  <p:transition spd="slow" advTm="7000">
    <p:fad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158</TotalTime>
  <Words>352</Words>
  <Application>Microsoft Office PowerPoint</Application>
  <PresentationFormat>On-screen Show (4:3)</PresentationFormat>
  <Paragraphs>84</Paragraphs>
  <Slides>11</Slides>
  <Notes>2</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Slide 1</vt:lpstr>
      <vt:lpstr>Why do some tornadoes form over water and don’t turn into hurricanes?</vt:lpstr>
      <vt:lpstr>By: Lauren, Josh, Kayla G., Ben, Jordan and  BRENDON</vt:lpstr>
      <vt:lpstr>Slide 4</vt:lpstr>
      <vt:lpstr>Slide 5</vt:lpstr>
      <vt:lpstr>Slide 6</vt:lpstr>
      <vt:lpstr>Slide 7</vt:lpstr>
      <vt:lpstr>Slide 8</vt:lpstr>
      <vt:lpstr>Slide 9</vt:lpstr>
      <vt:lpstr>Slide 10</vt:lpstr>
      <vt:lpstr>Slide 11</vt:lpstr>
    </vt:vector>
  </TitlesOfParts>
  <Company>Wake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9255022</dc:creator>
  <cp:lastModifiedBy>9255022</cp:lastModifiedBy>
  <cp:revision>28</cp:revision>
  <dcterms:created xsi:type="dcterms:W3CDTF">2011-10-10T17:05:47Z</dcterms:created>
  <dcterms:modified xsi:type="dcterms:W3CDTF">2011-10-14T17:07:30Z</dcterms:modified>
</cp:coreProperties>
</file>